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63" r:id="rId4"/>
    <p:sldId id="264" r:id="rId5"/>
    <p:sldId id="267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37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9798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7089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311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056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428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145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231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24" y="6293023"/>
            <a:ext cx="892393" cy="4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1" y="6253475"/>
            <a:ext cx="1159971" cy="46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837113" y="6538912"/>
            <a:ext cx="8670174" cy="0"/>
          </a:xfrm>
          <a:prstGeom prst="line">
            <a:avLst/>
          </a:prstGeom>
          <a:ln w="12700">
            <a:solidFill>
              <a:srgbClr val="10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5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8566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4325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DC8A-6BFC-4335-9D1B-8707C59F45C8}" type="datetimeFigureOut">
              <a:rPr lang="bg-BG" smtClean="0"/>
              <a:t>26.6.2023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083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ycompetence.bg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айл:AZ Logo.svg – У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13" y="390339"/>
            <a:ext cx="756000" cy="8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876058" y="1206510"/>
            <a:ext cx="230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Employment </a:t>
            </a:r>
            <a:r>
              <a:rPr lang="en-US" dirty="0" smtClean="0"/>
              <a:t>Agency</a:t>
            </a:r>
            <a:endParaRPr lang="bg-BG" dirty="0" smtClean="0"/>
          </a:p>
          <a:p>
            <a:pPr algn="ctr"/>
            <a:r>
              <a:rPr lang="en-US" dirty="0" smtClean="0"/>
              <a:t>Bulgaria </a:t>
            </a:r>
            <a:endParaRPr lang="bg-BG" dirty="0"/>
          </a:p>
        </p:txBody>
      </p:sp>
      <p:sp>
        <p:nvSpPr>
          <p:cNvPr id="14" name="Rectangle 13"/>
          <p:cNvSpPr/>
          <p:nvPr/>
        </p:nvSpPr>
        <p:spPr>
          <a:xfrm>
            <a:off x="1039091" y="2095530"/>
            <a:ext cx="101415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err="1"/>
              <a:t>High-level</a:t>
            </a:r>
            <a:r>
              <a:rPr lang="bg-BG" sz="2800" dirty="0"/>
              <a:t> </a:t>
            </a:r>
            <a:r>
              <a:rPr lang="bg-BG" sz="2800" dirty="0" err="1"/>
              <a:t>Conference</a:t>
            </a:r>
            <a:r>
              <a:rPr lang="bg-BG" sz="2800" dirty="0"/>
              <a:t>, "</a:t>
            </a:r>
            <a:r>
              <a:rPr lang="bg-BG" sz="2800" dirty="0" err="1"/>
              <a:t>The</a:t>
            </a:r>
            <a:r>
              <a:rPr lang="bg-BG" sz="2800" dirty="0"/>
              <a:t> </a:t>
            </a:r>
            <a:r>
              <a:rPr lang="bg-BG" sz="2800" dirty="0" err="1"/>
              <a:t>Active</a:t>
            </a:r>
            <a:r>
              <a:rPr lang="bg-BG" sz="2800" dirty="0"/>
              <a:t> Labour Market </a:t>
            </a:r>
            <a:r>
              <a:rPr lang="bg-BG" sz="2800" dirty="0" err="1"/>
              <a:t>Policies</a:t>
            </a:r>
            <a:r>
              <a:rPr lang="bg-BG" sz="2800" dirty="0"/>
              <a:t>, </a:t>
            </a:r>
            <a:r>
              <a:rPr lang="bg-BG" sz="2800" dirty="0" err="1"/>
              <a:t>Pillar</a:t>
            </a:r>
            <a:r>
              <a:rPr lang="bg-BG" sz="2800" dirty="0"/>
              <a:t> </a:t>
            </a:r>
            <a:r>
              <a:rPr lang="bg-BG" sz="2800" dirty="0" err="1"/>
              <a:t>of</a:t>
            </a:r>
            <a:r>
              <a:rPr lang="bg-BG" sz="2800" dirty="0"/>
              <a:t> </a:t>
            </a:r>
            <a:r>
              <a:rPr lang="bg-BG" sz="2800" dirty="0" err="1"/>
              <a:t>the</a:t>
            </a:r>
            <a:r>
              <a:rPr lang="bg-BG" sz="2800" dirty="0"/>
              <a:t> European </a:t>
            </a:r>
            <a:r>
              <a:rPr lang="bg-BG" sz="2800" dirty="0" err="1"/>
              <a:t>Year</a:t>
            </a:r>
            <a:r>
              <a:rPr lang="bg-BG" sz="2800" dirty="0"/>
              <a:t> </a:t>
            </a:r>
            <a:r>
              <a:rPr lang="bg-BG" sz="2800" dirty="0" err="1"/>
              <a:t>of</a:t>
            </a:r>
            <a:r>
              <a:rPr lang="bg-BG" sz="2800" dirty="0"/>
              <a:t> </a:t>
            </a:r>
            <a:r>
              <a:rPr lang="bg-BG" sz="2800" dirty="0" smtClean="0"/>
              <a:t>Skills</a:t>
            </a:r>
            <a:endParaRPr lang="en-US" sz="2800" dirty="0" smtClean="0"/>
          </a:p>
          <a:p>
            <a:pPr algn="ctr"/>
            <a:r>
              <a:rPr lang="en-US" sz="2800" dirty="0" smtClean="0"/>
              <a:t>Barcelona, 19-20 October 2023</a:t>
            </a:r>
            <a:endParaRPr lang="bg-BG" sz="2800" dirty="0"/>
          </a:p>
        </p:txBody>
      </p:sp>
      <p:sp>
        <p:nvSpPr>
          <p:cNvPr id="15" name="Rectangle 14"/>
          <p:cNvSpPr/>
          <p:nvPr/>
        </p:nvSpPr>
        <p:spPr>
          <a:xfrm>
            <a:off x="1271844" y="4086719"/>
            <a:ext cx="9908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Skills and Ability to Work in a </a:t>
            </a:r>
            <a:r>
              <a:rPr lang="en-GB" sz="3200" dirty="0"/>
              <a:t>T</a:t>
            </a:r>
            <a:r>
              <a:rPr lang="en-GB" sz="3200" dirty="0" smtClean="0"/>
              <a:t>urbulent </a:t>
            </a:r>
            <a:r>
              <a:rPr lang="en-GB" sz="3200" dirty="0"/>
              <a:t>E</a:t>
            </a:r>
            <a:r>
              <a:rPr lang="en-GB" sz="3200" dirty="0" smtClean="0"/>
              <a:t>nvironment</a:t>
            </a:r>
          </a:p>
          <a:p>
            <a:pPr algn="ctr"/>
            <a:r>
              <a:rPr lang="en-GB" sz="3200" dirty="0" smtClean="0"/>
              <a:t>National Competence Assessment System</a:t>
            </a:r>
          </a:p>
          <a:p>
            <a:pPr algn="ctr"/>
            <a:r>
              <a:rPr lang="ru-RU" sz="3200" dirty="0" smtClean="0"/>
              <a:t>MyCompetence </a:t>
            </a:r>
            <a:r>
              <a:rPr lang="ru-RU" sz="3200" dirty="0"/>
              <a:t>– </a:t>
            </a:r>
            <a:r>
              <a:rPr lang="en-GB" sz="3200" dirty="0"/>
              <a:t>the Bulgarian Experience</a:t>
            </a:r>
            <a:endParaRPr lang="ru-RU" sz="3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719941" y="3844109"/>
            <a:ext cx="5012575" cy="21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5" descr="BIA is expanding MyCompetence with 5 more economic se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54" y="5740569"/>
            <a:ext cx="1188000" cy="79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5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2" y="207818"/>
            <a:ext cx="10640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3200" dirty="0">
                <a:solidFill>
                  <a:srgbClr val="002060"/>
                </a:solidFill>
              </a:rPr>
              <a:t>Why did we establish MyCompetence national system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bg-BG" sz="3200" dirty="0" smtClean="0">
              <a:solidFill>
                <a:srgbClr val="002060"/>
              </a:solidFill>
            </a:endParaRPr>
          </a:p>
          <a:p>
            <a:pPr lvl="0" algn="r"/>
            <a:r>
              <a:rPr lang="en-US" sz="3200" dirty="0">
                <a:solidFill>
                  <a:srgbClr val="002060"/>
                </a:solidFill>
              </a:rPr>
              <a:t>What are the </a:t>
            </a:r>
            <a:r>
              <a:rPr lang="en-US" sz="3200" dirty="0" smtClean="0">
                <a:solidFill>
                  <a:srgbClr val="002060"/>
                </a:solidFill>
              </a:rPr>
              <a:t>challenges</a:t>
            </a:r>
            <a:r>
              <a:rPr lang="bg-BG" sz="3200" dirty="0" smtClean="0">
                <a:solidFill>
                  <a:srgbClr val="002060"/>
                </a:solidFill>
              </a:rPr>
              <a:t>?</a:t>
            </a:r>
            <a:endParaRPr lang="bg-BG" sz="32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Image result for a thinking pers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2" y="2722407"/>
            <a:ext cx="3420000" cy="36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952" y="1708266"/>
            <a:ext cx="8385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change in the nature of </a:t>
            </a:r>
            <a:r>
              <a:rPr lang="en-US" sz="2400" dirty="0" smtClean="0">
                <a:solidFill>
                  <a:prstClr val="black"/>
                </a:solidFill>
              </a:rPr>
              <a:t>work, </a:t>
            </a:r>
            <a:r>
              <a:rPr lang="en-US" sz="2400" dirty="0">
                <a:solidFill>
                  <a:prstClr val="black"/>
                </a:solidFill>
              </a:rPr>
              <a:t>changes labour market as well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Changes in occupations brought about by technologies</a:t>
            </a:r>
            <a:endParaRPr lang="bg-BG" sz="2400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Soaring deficit and skills mismatch </a:t>
            </a:r>
            <a:r>
              <a:rPr lang="en-US" sz="2400" dirty="0" smtClean="0">
                <a:solidFill>
                  <a:prstClr val="black"/>
                </a:solidFill>
              </a:rPr>
              <a:t>on labour </a:t>
            </a:r>
            <a:r>
              <a:rPr lang="en-US" sz="2400" dirty="0">
                <a:solidFill>
                  <a:prstClr val="black"/>
                </a:solidFill>
              </a:rPr>
              <a:t>market</a:t>
            </a:r>
            <a:endParaRPr lang="ru-RU" sz="2400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Increasing necessity of adequate formal and informal education and continuous learning</a:t>
            </a:r>
            <a:endParaRPr lang="ru-RU" sz="2400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Human potential </a:t>
            </a:r>
            <a:r>
              <a:rPr lang="en-US" sz="2400" dirty="0" smtClean="0">
                <a:solidFill>
                  <a:prstClr val="black"/>
                </a:solidFill>
              </a:rPr>
              <a:t>has become crucial for </a:t>
            </a:r>
            <a:r>
              <a:rPr lang="en-US" sz="2400" dirty="0">
                <a:solidFill>
                  <a:prstClr val="black"/>
                </a:solidFill>
              </a:rPr>
              <a:t>competitiveness and </a:t>
            </a:r>
            <a:r>
              <a:rPr lang="en-US" sz="2400" dirty="0" smtClean="0">
                <a:solidFill>
                  <a:prstClr val="black"/>
                </a:solidFill>
              </a:rPr>
              <a:t>growth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9487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082" y="149477"/>
            <a:ext cx="1150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i="1" dirty="0">
                <a:solidFill>
                  <a:srgbClr val="10496E"/>
                </a:solidFill>
              </a:rPr>
              <a:t>MyCompetence is a unique national network and an electronic system assisting human capital development in Bulgaria</a:t>
            </a:r>
            <a:endParaRPr lang="bg-BG" sz="2400" i="1" dirty="0">
              <a:solidFill>
                <a:srgbClr val="10496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832" y="1189616"/>
            <a:ext cx="7894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b="1" dirty="0">
                <a:solidFill>
                  <a:prstClr val="black"/>
                </a:solidFill>
              </a:rPr>
              <a:t>OBJECTIVES</a:t>
            </a:r>
            <a:r>
              <a:rPr lang="bg-BG" sz="2000" b="1" dirty="0">
                <a:solidFill>
                  <a:prstClr val="black"/>
                </a:solidFill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Enhancing workforce capacity and adaptability to the changing labour market requirements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Matching skills seek and demand on labour market </a:t>
            </a:r>
            <a:endParaRPr lang="bg-BG" sz="20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Implementing modern and innovative HRM models resting upon competence-based approach</a:t>
            </a:r>
            <a:endParaRPr lang="bg-BG" sz="20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Building up a sustainable relationship between education, learning and labour market</a:t>
            </a:r>
            <a:endParaRPr lang="bg-BG" sz="20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Adapting employment policies to labour market demands</a:t>
            </a:r>
            <a:endParaRPr lang="bg-BG" sz="2000" dirty="0">
              <a:solidFill>
                <a:prstClr val="black"/>
              </a:solidFill>
            </a:endParaRPr>
          </a:p>
          <a:p>
            <a:pPr lvl="0" algn="just"/>
            <a:endParaRPr lang="en-US" sz="2000" dirty="0">
              <a:solidFill>
                <a:prstClr val="black"/>
              </a:solidFill>
            </a:endParaRPr>
          </a:p>
          <a:p>
            <a:pPr lvl="0" algn="just"/>
            <a:r>
              <a:rPr lang="en-US" sz="2000" b="1" dirty="0" smtClean="0">
                <a:solidFill>
                  <a:prstClr val="black"/>
                </a:solidFill>
              </a:rPr>
              <a:t>TARGET </a:t>
            </a:r>
            <a:r>
              <a:rPr lang="en-US" sz="2000" b="1" dirty="0">
                <a:solidFill>
                  <a:prstClr val="black"/>
                </a:solidFill>
              </a:rPr>
              <a:t>GROUPS</a:t>
            </a:r>
            <a:r>
              <a:rPr lang="bg-BG" sz="2000" b="1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employers, managers, the employed, </a:t>
            </a:r>
            <a:r>
              <a:rPr lang="en-US" sz="2000" dirty="0" smtClean="0">
                <a:solidFill>
                  <a:prstClr val="black"/>
                </a:solidFill>
              </a:rPr>
              <a:t>jobseekers</a:t>
            </a:r>
            <a:r>
              <a:rPr lang="en-US" sz="2000" dirty="0">
                <a:solidFill>
                  <a:prstClr val="black"/>
                </a:solidFill>
              </a:rPr>
              <a:t>, HR </a:t>
            </a:r>
            <a:r>
              <a:rPr lang="en-US" sz="2000" dirty="0" smtClean="0">
                <a:solidFill>
                  <a:prstClr val="black"/>
                </a:solidFill>
              </a:rPr>
              <a:t>  experts</a:t>
            </a:r>
            <a:r>
              <a:rPr lang="en-US" sz="2000" dirty="0">
                <a:solidFill>
                  <a:prstClr val="black"/>
                </a:solidFill>
              </a:rPr>
              <a:t>, educational institutions, labour market </a:t>
            </a:r>
            <a:r>
              <a:rPr lang="en-US" sz="2000" dirty="0" smtClean="0">
                <a:solidFill>
                  <a:prstClr val="black"/>
                </a:solidFill>
              </a:rPr>
              <a:t>institutions, </a:t>
            </a:r>
            <a:r>
              <a:rPr lang="en-US" sz="2000" dirty="0">
                <a:solidFill>
                  <a:prstClr val="black"/>
                </a:solidFill>
              </a:rPr>
              <a:t>students</a:t>
            </a:r>
            <a:endParaRPr lang="bg-BG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876" y="1940482"/>
            <a:ext cx="3780753" cy="43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96" y="3294022"/>
            <a:ext cx="2371634" cy="2737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24" y="1422233"/>
            <a:ext cx="2896059" cy="403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5839691" y="155864"/>
            <a:ext cx="597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u="sng" dirty="0" smtClean="0">
                <a:solidFill>
                  <a:srgbClr val="10496E"/>
                </a:solidFill>
              </a:rPr>
              <a:t>Verification of MyCompetence</a:t>
            </a:r>
            <a:endParaRPr lang="bg-BG" sz="3200" u="sng" dirty="0">
              <a:solidFill>
                <a:srgbClr val="10496E"/>
              </a:solidFill>
            </a:endParaRPr>
          </a:p>
        </p:txBody>
      </p:sp>
      <p:pic>
        <p:nvPicPr>
          <p:cNvPr id="1030" name="Picture 6" descr="Image result for лого световна ба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98" y="3951800"/>
            <a:ext cx="2371634" cy="13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2" y="3190819"/>
            <a:ext cx="2110856" cy="146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6029" y="727364"/>
            <a:ext cx="8042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2</a:t>
            </a:r>
            <a:r>
              <a:rPr lang="en-US" dirty="0" smtClean="0"/>
              <a:t>.</a:t>
            </a:r>
            <a:r>
              <a:rPr lang="bg-BG" dirty="0" smtClean="0"/>
              <a:t>5 </a:t>
            </a:r>
            <a:r>
              <a:rPr lang="en-US" dirty="0" smtClean="0"/>
              <a:t>million visitors at </a:t>
            </a:r>
            <a:r>
              <a:rPr lang="en-US" dirty="0" smtClean="0">
                <a:hlinkClick r:id="rId6"/>
              </a:rPr>
              <a:t>www.mycompetence.bg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45 000 active users – both physical and legal entities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21 </a:t>
            </a:r>
            <a:r>
              <a:rPr lang="en-US" dirty="0" smtClean="0"/>
              <a:t>universities and over </a:t>
            </a:r>
            <a:r>
              <a:rPr lang="bg-BG" dirty="0" smtClean="0"/>
              <a:t>17 000 </a:t>
            </a:r>
            <a:r>
              <a:rPr lang="en-US" dirty="0" smtClean="0"/>
              <a:t>students</a:t>
            </a:r>
            <a:endParaRPr lang="bg-B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26 000 </a:t>
            </a:r>
            <a:r>
              <a:rPr lang="en-US" dirty="0" smtClean="0"/>
              <a:t>people successfully completed e-learning courses and used competence assessment tools</a:t>
            </a:r>
            <a:endParaRPr lang="bg-B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Positive feedback from leading experts in 13 countries – </a:t>
            </a:r>
            <a:r>
              <a:rPr lang="en-US" i="1" dirty="0" smtClean="0"/>
              <a:t>Great Britain, Germany, Israel, the Netherlands, Austria, Belgium, Italy, Spain, Portugal, Estonia, the Czech Republic, Slovakia, Romania</a:t>
            </a:r>
            <a:endParaRPr lang="bg-BG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3" y="5347890"/>
            <a:ext cx="3446798" cy="874101"/>
          </a:xfrm>
          <a:prstGeom prst="rect">
            <a:avLst/>
          </a:prstGeom>
        </p:spPr>
      </p:pic>
      <p:pic>
        <p:nvPicPr>
          <p:cNvPr id="16" name="Picture 13" descr="https://encrypted-tbn1.gstatic.com/images?q=tbn:ANd9GcTa0Y6D5nLYxBMzg-ekCgi7vUGKrl2NU2eMNIJ02krnFDOkyC2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0" b="6160"/>
          <a:stretch>
            <a:fillRect/>
          </a:stretch>
        </p:blipFill>
        <p:spPr bwMode="auto">
          <a:xfrm>
            <a:off x="5019962" y="5374638"/>
            <a:ext cx="1039621" cy="108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864" y="4791458"/>
            <a:ext cx="1152000" cy="115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79919" y="93518"/>
            <a:ext cx="624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10496E"/>
                </a:solidFill>
              </a:rPr>
              <a:t>MyCompetence Infrastructure</a:t>
            </a:r>
            <a:endParaRPr lang="bg-BG" sz="3200" u="sng" dirty="0">
              <a:solidFill>
                <a:srgbClr val="10496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992" y="716973"/>
            <a:ext cx="11627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wide partnership network which aims to align the interests of both employers, trade unions and the State, as well as provide a close relation between education and learning and the labour market, encompassing the following:</a:t>
            </a:r>
            <a:endParaRPr lang="bg-BG" sz="2000" b="1" dirty="0" smtClean="0"/>
          </a:p>
          <a:p>
            <a:endParaRPr lang="bg-BG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 smtClean="0"/>
              <a:t>25 </a:t>
            </a:r>
            <a:r>
              <a:rPr lang="en-US" sz="2000" dirty="0" smtClean="0"/>
              <a:t>Sector Skills Committees including over </a:t>
            </a:r>
            <a:r>
              <a:rPr lang="bg-BG" sz="2000" dirty="0" smtClean="0"/>
              <a:t>300 </a:t>
            </a:r>
            <a:r>
              <a:rPr lang="en-US" sz="2000" dirty="0" smtClean="0"/>
              <a:t>participants </a:t>
            </a:r>
            <a:r>
              <a:rPr lang="bg-BG" sz="2000" dirty="0" smtClean="0"/>
              <a:t>– </a:t>
            </a:r>
            <a:r>
              <a:rPr lang="en-US" sz="2000" dirty="0" smtClean="0"/>
              <a:t>employers, managers, social partners, government bodies representatives, educational institutions representatives and other parties concerned</a:t>
            </a:r>
            <a:endParaRPr lang="bg-BG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6646" y="2683804"/>
            <a:ext cx="540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/>
              <a:t>  280 </a:t>
            </a:r>
            <a:r>
              <a:rPr lang="en-US" sz="2000" dirty="0" smtClean="0"/>
              <a:t>Pilot Enterprises</a:t>
            </a:r>
            <a:endParaRPr lang="bg-BG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/>
              <a:t>  10</a:t>
            </a:r>
            <a:r>
              <a:rPr lang="en-US" sz="2000" dirty="0" smtClean="0"/>
              <a:t> Regional Competence Assessment Centers</a:t>
            </a:r>
            <a:endParaRPr lang="bg-BG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7" y="4541493"/>
            <a:ext cx="3989550" cy="16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508" y="3803073"/>
            <a:ext cx="407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European Sector Councils on Employment and Skills</a:t>
            </a:r>
            <a:endParaRPr lang="bg-BG" sz="2000" dirty="0"/>
          </a:p>
        </p:txBody>
      </p:sp>
      <p:pic>
        <p:nvPicPr>
          <p:cNvPr id="13" name="Picture 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883" y="2576590"/>
            <a:ext cx="5762625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 t="3008" b="7408"/>
          <a:stretch>
            <a:fillRect/>
          </a:stretch>
        </p:blipFill>
        <p:spPr bwMode="auto">
          <a:xfrm>
            <a:off x="8364248" y="4345493"/>
            <a:ext cx="2390775" cy="1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0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356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ЗАКЛЮЧИТЕЛНА КОНФЕРЕНЦИЯ по проект BG05M9OP001-1.013-0001-С01 "Развитие на националната система за оценка на компетенциите MyCompetence”  18 октомври 2019 г., зала Пресцентър, МТСП, ул. Триадица № 2, служебен вход</dc:title>
  <dc:creator>T Tomov</dc:creator>
  <cp:lastModifiedBy>Ani Delibasheva</cp:lastModifiedBy>
  <cp:revision>306</cp:revision>
  <dcterms:created xsi:type="dcterms:W3CDTF">2019-10-15T09:58:41Z</dcterms:created>
  <dcterms:modified xsi:type="dcterms:W3CDTF">2023-06-26T09:20:05Z</dcterms:modified>
</cp:coreProperties>
</file>